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32" r:id="rId3"/>
  </p:sldMasterIdLst>
  <p:notesMasterIdLst>
    <p:notesMasterId r:id="rId14"/>
  </p:notesMasterIdLst>
  <p:sldIdLst>
    <p:sldId id="266" r:id="rId4"/>
    <p:sldId id="257" r:id="rId5"/>
    <p:sldId id="311" r:id="rId6"/>
    <p:sldId id="312" r:id="rId7"/>
    <p:sldId id="295" r:id="rId8"/>
    <p:sldId id="267" r:id="rId9"/>
    <p:sldId id="313" r:id="rId10"/>
    <p:sldId id="314" r:id="rId11"/>
    <p:sldId id="315" r:id="rId12"/>
    <p:sldId id="278" r:id="rId13"/>
  </p:sldIdLst>
  <p:sldSz cx="9144000" cy="6858000" type="screen4x3"/>
  <p:notesSz cx="67802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0000CC"/>
    <a:srgbClr val="FF33CC"/>
    <a:srgbClr val="A0D3D4"/>
    <a:srgbClr val="EAEAEA"/>
    <a:srgbClr val="CCCCFF"/>
    <a:srgbClr val="000099"/>
    <a:srgbClr val="A7C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0552" y="0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37E66-6934-4722-93B8-72C21161040C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022" y="4689515"/>
            <a:ext cx="54241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0552" y="9377316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EB77B-D72F-40A0-81EF-664B931ED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22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6 h 1912"/>
              <a:gd name="T4" fmla="*/ 0 w 1588"/>
              <a:gd name="T5" fmla="*/ 6 h 1912"/>
              <a:gd name="T6" fmla="*/ 0 w 1588"/>
              <a:gd name="T7" fmla="*/ 60 h 1912"/>
              <a:gd name="T8" fmla="*/ 0 w 1588"/>
              <a:gd name="T9" fmla="*/ 1912 h 1912"/>
              <a:gd name="T10" fmla="*/ 0 w 1588"/>
              <a:gd name="T11" fmla="*/ 1912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A0E1-731B-4D65-B647-081B253AD35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8EDA-270E-4D9F-92CD-E925A115A17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A39B-9119-4B96-9C09-9E1E246E839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8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86F65-4823-4713-AB3C-A7CEA798DE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51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3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4591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4591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2344" y="6381750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530E7F-B98F-4D23-9AC4-795F64B5D216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7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5800" y="630932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7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C7064BBB-9A69-4B42-B621-249E6C25DAC0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64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1D4E-333E-4544-B658-54E2C8DDD76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970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2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6296" y="6356176"/>
            <a:ext cx="1905000" cy="457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ru-RU" smtClean="0">
                <a:solidFill>
                  <a:schemeClr val="accent6"/>
                </a:solidFill>
              </a:defRPr>
            </a:lvl1pPr>
          </a:lstStyle>
          <a:p>
            <a:fld id="{EFA04478-9990-4BC4-93A2-A5ED212C7F53}" type="slidenum">
              <a:rPr>
                <a:solidFill>
                  <a:srgbClr val="6488A2"/>
                </a:solidFill>
              </a:rPr>
              <a:pPr/>
              <a:t>‹#›</a:t>
            </a:fld>
            <a:endParaRPr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87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B5BCB-8E75-45E2-A172-BC9007EDE4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86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4C7F-9D16-4D60-B417-2C03975279A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682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B489-F653-4243-B8F4-BF238BA259D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898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35F9-2357-4B49-B7B4-CEB57CBD461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308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6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924E-99D3-4A15-BF25-7E0F97C743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85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72BBC-03A0-4D75-AF8A-2A8E9586E16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85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E7B8-82EA-4F05-B19F-32E988EB7FC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68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19B98-F63C-4162-82F5-2EDA2F1BF5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2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4DAB9-B27F-49D2-B13B-CDB7ACED730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8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F572F-56D2-4FE3-8ADC-F787A814A00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9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4BD34-B91F-4039-808B-1BA9D3592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6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34843-F79C-49C0-85B9-DB8DFDB4D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34B5-B370-4683-837A-70F5A09575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86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8B991-2ACA-4D98-BAE9-5B995E299D4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093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ahoma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44EA23B2-0CE2-4EFB-A268-6791F835B8E9}" type="slidenum">
              <a:rPr lang="ru-RU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334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39552" y="692696"/>
            <a:ext cx="7988424" cy="3744416"/>
          </a:xfrm>
        </p:spPr>
        <p:txBody>
          <a:bodyPr/>
          <a:lstStyle/>
          <a:p>
            <a:pPr indent="342265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>Предоставление единовременного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пособия беременной жене военнослужащего, проходящего военную службу по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призыву</a:t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195736" y="4941168"/>
            <a:ext cx="6832848" cy="1080120"/>
          </a:xfrm>
        </p:spPr>
        <p:txBody>
          <a:bodyPr/>
          <a:lstStyle/>
          <a:p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Докладчик – Добрыднева Светлана Сергеевна</a:t>
            </a:r>
          </a:p>
          <a:p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ведущий </a:t>
            </a:r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специалист управления организации социальных выплат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1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499" y="2967335"/>
            <a:ext cx="86950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2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9" y="188640"/>
            <a:ext cx="8568952" cy="97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algn="ctr" eaLnBrk="1" hangingPunct="1"/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i="1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i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 eaLnBrk="1" hangingPunct="1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Основания для назначения единовременного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пособия беременной жене военнослужащего, проходящего военную службу по призыву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 eaLnBrk="1" hangingPunct="1"/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 eaLnBrk="1" hangingPunct="1"/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 Федеральный закон № </a:t>
            </a:r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81-фз от 19.05.1995    </a:t>
            </a:r>
          </a:p>
          <a:p>
            <a:pPr algn="ctr" eaLnBrk="1" hangingPunct="1"/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«О государственных пособиях гражданам, имеющим детей</a:t>
            </a: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»</a:t>
            </a:r>
          </a:p>
          <a:p>
            <a:pPr algn="just" eaLnBrk="1" hangingPunct="1"/>
            <a:endParaRPr lang="ru-RU" sz="2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 eaLnBrk="1" hangingPunct="1"/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-Приказ министерства социально-демографической и семейной политики Самарской области от 16.07.2013 N 372 </a:t>
            </a: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"</a:t>
            </a:r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 утверждении Административного регламента министерства социально-демографической и семейной политики Самарской области по предоставлению государственной услуги "Предоставление единовременного пособия беременной жене военнослужащего, проходящего военную службу по призыву"</a:t>
            </a:r>
            <a:endParaRPr lang="ru-RU" sz="20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500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несколько документов 8"/>
          <p:cNvSpPr/>
          <p:nvPr/>
        </p:nvSpPr>
        <p:spPr bwMode="auto">
          <a:xfrm>
            <a:off x="3203848" y="3861049"/>
            <a:ext cx="5760640" cy="2520280"/>
          </a:xfrm>
          <a:prstGeom prst="flowChartMultidocument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Размер пособия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 2016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году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составляет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24565,89 руб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4546" y="980728"/>
            <a:ext cx="837793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FF0000"/>
              </a:solidFill>
            </a:endParaRP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58847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Право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на единовременное пособие беременной жене военнослужащего, проходящего военную службу по призыву, имеет жена военнослужащего, проходящего военную службу по призыву, срок беременности которой составляет не менее 180 дней.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Право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на единовременное пособие беременной жене военнослужащего, проходящего военную службу по призыву, не предоставляется жене курсанта военной профессиональной образовательной организации и военной образовательной организации высшего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52911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Органы участвующие в предоставлении пособия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259552" y="980728"/>
            <a:ext cx="4032448" cy="3456384"/>
          </a:xfrm>
          <a:prstGeom prst="plaque">
            <a:avLst/>
          </a:prstGeom>
          <a:scene3d>
            <a:camera prst="obliqueTopLeft"/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accent3">
                <a:shade val="2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Министерство социально-демографической и семейной политики Самарской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641" y="980728"/>
            <a:ext cx="3600400" cy="224676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Государственные казенные учреждения социальной защиты населения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437112"/>
            <a:ext cx="8137513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МФЦ - в части приема документов, необходимых для предоставления государственной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услуги,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доставки документов в уполномоченные органы;</a:t>
            </a:r>
          </a:p>
        </p:txBody>
      </p:sp>
    </p:spTree>
    <p:extLst>
      <p:ext uri="{BB962C8B-B14F-4D97-AF65-F5344CB8AC3E}">
        <p14:creationId xmlns:p14="http://schemas.microsoft.com/office/powerpoint/2010/main" val="10555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0466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Исчерпывающий перечень документов и информации, необходимых в соответствии с законодательством для предоставления государственной услуги, которые заявитель должен представить самостоятельно</a:t>
            </a:r>
          </a:p>
          <a:p>
            <a:pPr algn="ctr">
              <a:spcAft>
                <a:spcPts val="0"/>
              </a:spcAft>
            </a:pPr>
            <a:endParaRPr lang="ru-RU" b="1" dirty="0">
              <a:solidFill>
                <a:srgbClr val="0000FF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213285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свидетельства о браке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ctr">
              <a:buFontTx/>
              <a:buChar char="-"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справка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женской консультации либо другой медицинской организации, поставившей женщину на учет.</a:t>
            </a:r>
          </a:p>
          <a:p>
            <a:pPr marL="342900" indent="-342900" algn="ctr">
              <a:buFontTx/>
              <a:buChar char="-"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Исчерпывающий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перечень документов, которые в соответствии с законодательством запрашиваются органом, предоставляющим государственную услугу, в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органы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(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организации),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в распоряжении которых они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находятся, если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заявитель не представил такие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документы и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информацию по собственной инициативе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690336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справка из воинской части о прохождении мужем военной службы по </a:t>
            </a:r>
            <a:r>
              <a:rPr lang="ru-RU" sz="28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призыву </a:t>
            </a:r>
            <a:r>
              <a:rPr lang="ru-RU" sz="2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(</a:t>
            </a:r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указанием срока службы), после окончания военной службы по призыву - из военного комиссариата по месту призыва.</a:t>
            </a:r>
          </a:p>
        </p:txBody>
      </p:sp>
    </p:spTree>
    <p:extLst>
      <p:ext uri="{BB962C8B-B14F-4D97-AF65-F5344CB8AC3E}">
        <p14:creationId xmlns:p14="http://schemas.microsoft.com/office/powerpoint/2010/main" val="97081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Оснований для отказа в приеме документов, необходимых для предоставления государственной услуги, законодательством не предусмотрено.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6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Основаниями для отказа в предоставлении государственной услуги являются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несоответствие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статуса лица, обратившегося за предоставлением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пособия;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представление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заявителем неправильно оформленных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документов или утративших силу документов;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-отсутствие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полного пакета документов, необходимых для предоставления государственной услуги, которые заявитель должен представить самостоятельно.</a:t>
            </a:r>
          </a:p>
          <a:p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m0-tub-ru.yandex.net/i?id=6ee36be6ccc22ada917dfbd6dd2abfa6&amp;n=33&amp;h=190&amp;w=2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4725144"/>
            <a:ext cx="360039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0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44C7F-9D16-4D60-B417-2C03975279AA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7444" y="620688"/>
            <a:ext cx="7056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Пособие назначается, если обращение за ним последовало не позднее шести месяцев со дня окончания военнослужащим военной службы по призыву.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> </a:t>
            </a:r>
          </a:p>
        </p:txBody>
      </p:sp>
      <p:pic>
        <p:nvPicPr>
          <p:cNvPr id="4098" name="Picture 2" descr="C:\Users\KrupnovaIA\Desktop\iCA0OFDZ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45024"/>
            <a:ext cx="27146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rupnovaIA\Desktop\673f7988479fcda28967ba650a73ca3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53136"/>
            <a:ext cx="2376264" cy="188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4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633650"/>
            <a:ext cx="835292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Список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кредитных организаций, с которыми у министерства заключены договора об оказании услуг, о перечислении денежных средств по социальным выплатам по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состоянию на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14.11.2016 года</a:t>
            </a:r>
          </a:p>
          <a:p>
            <a:endParaRPr lang="ru-RU" dirty="0">
              <a:solidFill>
                <a:srgbClr val="0000FF"/>
              </a:solidFill>
            </a:endParaRPr>
          </a:p>
          <a:p>
            <a:r>
              <a:rPr lang="ru-RU" dirty="0">
                <a:solidFill>
                  <a:srgbClr val="0000FF"/>
                </a:solidFill>
              </a:rPr>
              <a:t>1.	ПАО «Сбербанк России»</a:t>
            </a:r>
          </a:p>
          <a:p>
            <a:r>
              <a:rPr lang="ru-RU" dirty="0">
                <a:solidFill>
                  <a:srgbClr val="0000FF"/>
                </a:solidFill>
              </a:rPr>
              <a:t>2.	ОАО КБ «Солидарность»</a:t>
            </a:r>
          </a:p>
          <a:p>
            <a:r>
              <a:rPr lang="ru-RU" dirty="0">
                <a:solidFill>
                  <a:srgbClr val="0000FF"/>
                </a:solidFill>
              </a:rPr>
              <a:t>3.	АО АКБ «ГАЗБАНК»</a:t>
            </a:r>
          </a:p>
          <a:p>
            <a:r>
              <a:rPr lang="ru-RU" dirty="0">
                <a:solidFill>
                  <a:srgbClr val="0000FF"/>
                </a:solidFill>
              </a:rPr>
              <a:t>4.	АО «</a:t>
            </a:r>
            <a:r>
              <a:rPr lang="ru-RU" dirty="0" err="1">
                <a:solidFill>
                  <a:srgbClr val="0000FF"/>
                </a:solidFill>
              </a:rPr>
              <a:t>Россельхозбанк</a:t>
            </a:r>
            <a:r>
              <a:rPr lang="ru-RU" dirty="0">
                <a:solidFill>
                  <a:srgbClr val="0000FF"/>
                </a:solidFill>
              </a:rPr>
              <a:t>»</a:t>
            </a:r>
          </a:p>
          <a:p>
            <a:r>
              <a:rPr lang="ru-RU" dirty="0">
                <a:solidFill>
                  <a:srgbClr val="0000FF"/>
                </a:solidFill>
              </a:rPr>
              <a:t>5.	ЗАО АКБ «Банк развития технологий и сбережений»</a:t>
            </a:r>
          </a:p>
          <a:p>
            <a:r>
              <a:rPr lang="ru-RU" dirty="0">
                <a:solidFill>
                  <a:srgbClr val="0000FF"/>
                </a:solidFill>
              </a:rPr>
              <a:t>6.	АО «</a:t>
            </a:r>
            <a:r>
              <a:rPr lang="ru-RU" dirty="0" err="1">
                <a:solidFill>
                  <a:srgbClr val="0000FF"/>
                </a:solidFill>
              </a:rPr>
              <a:t>Тольяттихимбанк</a:t>
            </a:r>
            <a:r>
              <a:rPr lang="ru-RU" dirty="0">
                <a:solidFill>
                  <a:srgbClr val="0000FF"/>
                </a:solidFill>
              </a:rPr>
              <a:t>»</a:t>
            </a:r>
          </a:p>
          <a:p>
            <a:r>
              <a:rPr lang="ru-RU" dirty="0">
                <a:solidFill>
                  <a:srgbClr val="0000FF"/>
                </a:solidFill>
              </a:rPr>
              <a:t>7.	ПАО «</a:t>
            </a:r>
            <a:r>
              <a:rPr lang="ru-RU" dirty="0" err="1">
                <a:solidFill>
                  <a:srgbClr val="0000FF"/>
                </a:solidFill>
              </a:rPr>
              <a:t>АктивКапитал</a:t>
            </a:r>
            <a:r>
              <a:rPr lang="ru-RU" dirty="0">
                <a:solidFill>
                  <a:srgbClr val="0000FF"/>
                </a:solidFill>
              </a:rPr>
              <a:t> Банк»</a:t>
            </a:r>
          </a:p>
          <a:p>
            <a:r>
              <a:rPr lang="ru-RU" dirty="0">
                <a:solidFill>
                  <a:srgbClr val="0000FF"/>
                </a:solidFill>
              </a:rPr>
              <a:t>8.	ПАО «БИНБАНК» (карты)</a:t>
            </a:r>
          </a:p>
          <a:p>
            <a:r>
              <a:rPr lang="ru-RU" dirty="0">
                <a:solidFill>
                  <a:srgbClr val="0000FF"/>
                </a:solidFill>
              </a:rPr>
              <a:t>9.	АО коммерческий банк «ГЛОБЕКС»</a:t>
            </a:r>
          </a:p>
          <a:p>
            <a:r>
              <a:rPr lang="ru-RU" dirty="0">
                <a:solidFill>
                  <a:srgbClr val="0000FF"/>
                </a:solidFill>
              </a:rPr>
              <a:t>10.	АКБ «</a:t>
            </a:r>
            <a:r>
              <a:rPr lang="ru-RU" dirty="0" err="1">
                <a:solidFill>
                  <a:srgbClr val="0000FF"/>
                </a:solidFill>
              </a:rPr>
              <a:t>Мособлбанк</a:t>
            </a:r>
            <a:r>
              <a:rPr lang="ru-RU" dirty="0">
                <a:solidFill>
                  <a:srgbClr val="0000FF"/>
                </a:solidFill>
              </a:rPr>
              <a:t>» ОАО</a:t>
            </a:r>
          </a:p>
          <a:p>
            <a:r>
              <a:rPr lang="ru-RU" dirty="0">
                <a:solidFill>
                  <a:srgbClr val="0000FF"/>
                </a:solidFill>
              </a:rPr>
              <a:t>11.	ОАО Банк Зенит</a:t>
            </a:r>
          </a:p>
          <a:p>
            <a:r>
              <a:rPr lang="ru-RU" dirty="0">
                <a:solidFill>
                  <a:srgbClr val="0000FF"/>
                </a:solidFill>
              </a:rPr>
              <a:t>12.	Приволжский филиал АК «МЕЖТОПЭНЕРГОБАНК» ПАО</a:t>
            </a:r>
          </a:p>
          <a:p>
            <a:r>
              <a:rPr lang="ru-RU" dirty="0">
                <a:solidFill>
                  <a:srgbClr val="0000FF"/>
                </a:solidFill>
              </a:rPr>
              <a:t>13.	Акционерный коммерческий кредитно-страховой банк «КС БАНК» ПАО</a:t>
            </a:r>
          </a:p>
          <a:p>
            <a:r>
              <a:rPr lang="ru-RU" dirty="0">
                <a:solidFill>
                  <a:srgbClr val="0000FF"/>
                </a:solidFill>
              </a:rPr>
              <a:t>14.	АО «КОШЕЛЕВ-БАНК»</a:t>
            </a:r>
          </a:p>
          <a:p>
            <a:r>
              <a:rPr lang="ru-RU" dirty="0">
                <a:solidFill>
                  <a:srgbClr val="0000FF"/>
                </a:solidFill>
              </a:rPr>
              <a:t>15.	АКБ «АК-БАРС» (ПАО)</a:t>
            </a:r>
          </a:p>
          <a:p>
            <a:r>
              <a:rPr lang="ru-RU" dirty="0">
                <a:solidFill>
                  <a:srgbClr val="0000FF"/>
                </a:solidFill>
              </a:rPr>
              <a:t>16.	ПАО «ПРОМСВЯЗЬБАНК»</a:t>
            </a:r>
          </a:p>
          <a:p>
            <a:r>
              <a:rPr lang="ru-RU" dirty="0">
                <a:solidFill>
                  <a:srgbClr val="0000FF"/>
                </a:solidFill>
              </a:rPr>
              <a:t>17.	ПАО «Росгосстрах Банк»</a:t>
            </a:r>
          </a:p>
        </p:txBody>
      </p:sp>
    </p:spTree>
    <p:extLst>
      <p:ext uri="{BB962C8B-B14F-4D97-AF65-F5344CB8AC3E}">
        <p14:creationId xmlns:p14="http://schemas.microsoft.com/office/powerpoint/2010/main" val="3317973254"/>
      </p:ext>
    </p:extLst>
  </p:cSld>
  <p:clrMapOvr>
    <a:masterClrMapping/>
  </p:clrMapOvr>
</p:sld>
</file>

<file path=ppt/theme/theme1.xml><?xml version="1.0" encoding="utf-8"?>
<a:theme xmlns:a="http://schemas.openxmlformats.org/drawingml/2006/main" name="10203782">
  <a:themeElements>
    <a:clrScheme name="Office Them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327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10203782</vt:lpstr>
      <vt:lpstr>Tradeshow</vt:lpstr>
      <vt:lpstr>2_Тема Office</vt:lpstr>
      <vt:lpstr>                              Предоставление единовременного пособия беременной жене военнослужащего, проходящего военную службу по призыву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Титова Ольга Александровна</dc:creator>
  <cp:lastModifiedBy>Добрыднева Светлана Сергеевна</cp:lastModifiedBy>
  <cp:revision>118</cp:revision>
  <cp:lastPrinted>2015-11-11T11:00:37Z</cp:lastPrinted>
  <dcterms:created xsi:type="dcterms:W3CDTF">2013-11-01T07:33:56Z</dcterms:created>
  <dcterms:modified xsi:type="dcterms:W3CDTF">2016-11-16T05:01:16Z</dcterms:modified>
</cp:coreProperties>
</file>